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2" r:id="rId4"/>
    <p:sldId id="259" r:id="rId5"/>
    <p:sldId id="260" r:id="rId6"/>
    <p:sldId id="264" r:id="rId7"/>
    <p:sldId id="263" r:id="rId8"/>
    <p:sldId id="258" r:id="rId9"/>
    <p:sldId id="266" r:id="rId10"/>
    <p:sldId id="265" r:id="rId11"/>
    <p:sldId id="272" r:id="rId12"/>
    <p:sldId id="271" r:id="rId13"/>
    <p:sldId id="273" r:id="rId14"/>
    <p:sldId id="274" r:id="rId15"/>
    <p:sldId id="275" r:id="rId16"/>
    <p:sldId id="261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39E174-CE1D-464A-B6D8-436FB65B518C}" v="242" dt="2020-01-29T17:33:36.9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85274" autoAdjust="0"/>
  </p:normalViewPr>
  <p:slideViewPr>
    <p:cSldViewPr snapToGrid="0">
      <p:cViewPr varScale="1">
        <p:scale>
          <a:sx n="77" d="100"/>
          <a:sy n="77" d="100"/>
        </p:scale>
        <p:origin x="4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Riederer" userId="0fb264d6dd2a7f2f" providerId="LiveId" clId="{5EA32DBB-AA76-4ACD-AC88-DB1C6C4252A2}"/>
    <pc:docChg chg="modSld">
      <pc:chgData name="Andrea Riederer" userId="0fb264d6dd2a7f2f" providerId="LiveId" clId="{5EA32DBB-AA76-4ACD-AC88-DB1C6C4252A2}" dt="2020-01-29T18:42:07.273" v="17" actId="20577"/>
      <pc:docMkLst>
        <pc:docMk/>
      </pc:docMkLst>
      <pc:sldChg chg="modSp">
        <pc:chgData name="Andrea Riederer" userId="0fb264d6dd2a7f2f" providerId="LiveId" clId="{5EA32DBB-AA76-4ACD-AC88-DB1C6C4252A2}" dt="2020-01-29T18:42:07.273" v="17" actId="20577"/>
        <pc:sldMkLst>
          <pc:docMk/>
          <pc:sldMk cId="3516164274" sldId="277"/>
        </pc:sldMkLst>
        <pc:spChg chg="mod">
          <ac:chgData name="Andrea Riederer" userId="0fb264d6dd2a7f2f" providerId="LiveId" clId="{5EA32DBB-AA76-4ACD-AC88-DB1C6C4252A2}" dt="2020-01-29T18:42:07.273" v="17" actId="20577"/>
          <ac:spMkLst>
            <pc:docMk/>
            <pc:sldMk cId="3516164274" sldId="277"/>
            <ac:spMk id="3" creationId="{7C4A3069-E57C-490A-A9D8-2EBD35A859A4}"/>
          </ac:spMkLst>
        </pc:spChg>
      </pc:sldChg>
      <pc:sldChg chg="modSp">
        <pc:chgData name="Andrea Riederer" userId="0fb264d6dd2a7f2f" providerId="LiveId" clId="{5EA32DBB-AA76-4ACD-AC88-DB1C6C4252A2}" dt="2020-01-29T18:41:02.614" v="16" actId="20577"/>
        <pc:sldMkLst>
          <pc:docMk/>
          <pc:sldMk cId="3457542190" sldId="278"/>
        </pc:sldMkLst>
        <pc:spChg chg="mod">
          <ac:chgData name="Andrea Riederer" userId="0fb264d6dd2a7f2f" providerId="LiveId" clId="{5EA32DBB-AA76-4ACD-AC88-DB1C6C4252A2}" dt="2020-01-29T18:41:02.614" v="16" actId="20577"/>
          <ac:spMkLst>
            <pc:docMk/>
            <pc:sldMk cId="3457542190" sldId="278"/>
            <ac:spMk id="3" creationId="{974A8B35-87A9-4E9B-AA5F-4FFDDFFF18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DD1D5-B955-470D-91E9-C3CA9B0EDC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ECDDE-8845-4B17-903E-99FEC7A46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960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you need help with your annotated bibliography – I will have office hours on Friday from about 9-11 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ECDDE-8845-4B17-903E-99FEC7A4617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09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also:</a:t>
            </a:r>
          </a:p>
          <a:p>
            <a:pPr marL="171450" indent="-171450">
              <a:buFontTx/>
              <a:buChar char="-"/>
            </a:pPr>
            <a:r>
              <a:rPr lang="en-US" dirty="0"/>
              <a:t>You have two references read for your literature review of your final draft</a:t>
            </a:r>
          </a:p>
          <a:p>
            <a:pPr marL="171450" indent="-171450">
              <a:buFontTx/>
              <a:buChar char="-"/>
            </a:pPr>
            <a:r>
              <a:rPr lang="en-US" dirty="0"/>
              <a:t>It gives you an idea of what questions are left to be answered about your topic</a:t>
            </a:r>
          </a:p>
          <a:p>
            <a:pPr marL="171450" indent="-171450">
              <a:buFontTx/>
              <a:buChar char="-"/>
            </a:pPr>
            <a:r>
              <a:rPr lang="en-US" dirty="0"/>
              <a:t>Gets you back into the swing of academic writing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Gives you ideas about how to create your methodology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Does anyone have any questions about the annotated bibliography assignment?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ECDDE-8845-4B17-903E-99FEC7A461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0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When you look for articles on PSYCINFO 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Make sure you click peer reviewed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Make sure you select empirical from the methodology section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ECDDE-8845-4B17-903E-99FEC7A461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92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great thing about the database is that you can basically copy and paste the reference from the article’s detailed record. </a:t>
            </a:r>
          </a:p>
          <a:p>
            <a:pPr marL="171450" indent="-171450">
              <a:buFontTx/>
              <a:buChar char="-"/>
            </a:pPr>
            <a:r>
              <a:rPr lang="en-US" dirty="0"/>
              <a:t>Make sure you use the APA option, and double check it against your APA publication manual in case it’s not correct.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ECDDE-8845-4B17-903E-99FEC7A461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00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put the worksheet up in the week 3 module on CANVAS</a:t>
            </a:r>
          </a:p>
          <a:p>
            <a:pPr marL="171450" indent="-171450">
              <a:buFontTx/>
              <a:buChar char="-"/>
            </a:pPr>
            <a:r>
              <a:rPr lang="en-US" dirty="0"/>
              <a:t>It gives you a general idea of what to write about in your annotation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You don’t necessarily have to cover all of these topics in your annotations, but it’s a helpful place to start</a:t>
            </a:r>
          </a:p>
          <a:p>
            <a:pPr marL="171450" indent="-171450">
              <a:buFontTx/>
              <a:buChar char="-"/>
            </a:pPr>
            <a:r>
              <a:rPr lang="en-US" dirty="0"/>
              <a:t>You can read different articles than others in your group and then talk about them – but you should never cite an article that you haven’t read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ECDDE-8845-4B17-903E-99FEC7A4617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552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ECDDE-8845-4B17-903E-99FEC7A461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61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a correct APA formatted citation in the textbox or your attendance credit.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ECDDE-8845-4B17-903E-99FEC7A4617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52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libguides.uky.edu/psychology/database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D964-8678-4D4B-8986-438D48833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306" y="4761112"/>
            <a:ext cx="9448800" cy="1825096"/>
          </a:xfrm>
        </p:spPr>
        <p:txBody>
          <a:bodyPr/>
          <a:lstStyle/>
          <a:p>
            <a:r>
              <a:rPr lang="en-US" dirty="0"/>
              <a:t>Annotated Bibliographies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628427-CBE4-4827-9CC5-DAE8F7812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835" y="223418"/>
            <a:ext cx="6645835" cy="495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86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DD205-6B00-4538-923D-9D771E195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Attendance question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F863D-7602-471F-97B2-93BA06132D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Module – Week 3 – Lab Attendance</a:t>
            </a:r>
          </a:p>
        </p:txBody>
      </p:sp>
    </p:spTree>
    <p:extLst>
      <p:ext uri="{BB962C8B-B14F-4D97-AF65-F5344CB8AC3E}">
        <p14:creationId xmlns:p14="http://schemas.microsoft.com/office/powerpoint/2010/main" val="150248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FCD57-996D-419F-ACBB-C77E937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75A9F-8215-437E-9A25-5AC10AB36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What do you think will happen?</a:t>
            </a:r>
          </a:p>
          <a:p>
            <a:r>
              <a:rPr lang="en-US" sz="3200" dirty="0"/>
              <a:t>Should be informed by</a:t>
            </a:r>
          </a:p>
          <a:p>
            <a:pPr lvl="1"/>
            <a:r>
              <a:rPr lang="en-US" sz="2800" dirty="0"/>
              <a:t>Previous research</a:t>
            </a:r>
          </a:p>
          <a:p>
            <a:pPr lvl="1"/>
            <a:r>
              <a:rPr lang="en-US" sz="2800" dirty="0"/>
              <a:t>Observations of the way the world works</a:t>
            </a:r>
          </a:p>
        </p:txBody>
      </p:sp>
    </p:spTree>
    <p:extLst>
      <p:ext uri="{BB962C8B-B14F-4D97-AF65-F5344CB8AC3E}">
        <p14:creationId xmlns:p14="http://schemas.microsoft.com/office/powerpoint/2010/main" val="1163682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2F276-854A-4BEF-AADE-AB03F5F03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 and Measures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42A0D-E302-4587-AC36-2742E79C43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58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A4937-9703-432E-B488-B4181AAEE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A3069-E57C-490A-A9D8-2EBD35A85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346" y="2315326"/>
            <a:ext cx="9163911" cy="4224020"/>
          </a:xfrm>
        </p:spPr>
        <p:txBody>
          <a:bodyPr>
            <a:normAutofit/>
          </a:bodyPr>
          <a:lstStyle/>
          <a:p>
            <a:r>
              <a:rPr lang="en-US" sz="2800" dirty="0"/>
              <a:t>Correlational</a:t>
            </a:r>
          </a:p>
          <a:p>
            <a:pPr lvl="1"/>
            <a:r>
              <a:rPr lang="en-US" sz="2600" dirty="0"/>
              <a:t>How connected are these two things?</a:t>
            </a:r>
          </a:p>
          <a:p>
            <a:pPr lvl="1"/>
            <a:r>
              <a:rPr lang="en-US" sz="2600" dirty="0"/>
              <a:t>Correlation does not equal causation</a:t>
            </a:r>
          </a:p>
          <a:p>
            <a:r>
              <a:rPr lang="en-US" sz="2800" dirty="0"/>
              <a:t>Quasi-experimental Designs</a:t>
            </a:r>
          </a:p>
          <a:p>
            <a:pPr lvl="1"/>
            <a:r>
              <a:rPr lang="en-US" sz="2600" dirty="0"/>
              <a:t>Nonmanipulated independent variables</a:t>
            </a:r>
          </a:p>
          <a:p>
            <a:pPr lvl="1"/>
            <a:r>
              <a:rPr lang="en-US" sz="2600" dirty="0"/>
              <a:t>Random assignment is impossible</a:t>
            </a:r>
            <a:endParaRPr lang="en-US" sz="2800" dirty="0"/>
          </a:p>
          <a:p>
            <a:r>
              <a:rPr lang="en-US" sz="2800" dirty="0"/>
              <a:t>You can discover differences but CANNOT confirm causation</a:t>
            </a:r>
          </a:p>
        </p:txBody>
      </p:sp>
    </p:spTree>
    <p:extLst>
      <p:ext uri="{BB962C8B-B14F-4D97-AF65-F5344CB8AC3E}">
        <p14:creationId xmlns:p14="http://schemas.microsoft.com/office/powerpoint/2010/main" val="342882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A4937-9703-432E-B488-B4181AAEE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A3069-E57C-490A-A9D8-2EBD35A85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Experimental Design</a:t>
            </a:r>
          </a:p>
          <a:p>
            <a:pPr lvl="1"/>
            <a:r>
              <a:rPr lang="en-US" sz="2600" dirty="0"/>
              <a:t>Between vs. within subjects</a:t>
            </a:r>
          </a:p>
          <a:p>
            <a:pPr lvl="1"/>
            <a:r>
              <a:rPr lang="en-US" sz="2600" dirty="0"/>
              <a:t>Allows you to (somewhat) infer causation</a:t>
            </a:r>
          </a:p>
        </p:txBody>
      </p:sp>
    </p:spTree>
    <p:extLst>
      <p:ext uri="{BB962C8B-B14F-4D97-AF65-F5344CB8AC3E}">
        <p14:creationId xmlns:p14="http://schemas.microsoft.com/office/powerpoint/2010/main" val="269128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191C7-8632-4E83-B312-D84A6AB52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955A4-E491-4FEB-AFF8-8E604584B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353" y="2413462"/>
            <a:ext cx="10906297" cy="4444538"/>
          </a:xfrm>
        </p:spPr>
        <p:txBody>
          <a:bodyPr>
            <a:normAutofit/>
          </a:bodyPr>
          <a:lstStyle/>
          <a:p>
            <a:r>
              <a:rPr lang="en-US" sz="2800" dirty="0"/>
              <a:t>Discrete (categorical/nominal) vs. Continuous scales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48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191C7-8632-4E83-B312-D84A6AB52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955A4-E491-4FEB-AFF8-8E604584B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http://libguides.uky.edu/psychology/databases</a:t>
            </a:r>
            <a:endParaRPr lang="en-US" sz="2800" dirty="0">
              <a:solidFill>
                <a:srgbClr val="0070C0"/>
              </a:solidFill>
            </a:endParaRPr>
          </a:p>
          <a:p>
            <a:r>
              <a:rPr lang="en-US" sz="2800" dirty="0"/>
              <a:t>Ask yourself:</a:t>
            </a:r>
          </a:p>
          <a:p>
            <a:pPr lvl="1"/>
            <a:r>
              <a:rPr lang="en-US" sz="2400" dirty="0"/>
              <a:t>Is it reliable?</a:t>
            </a:r>
          </a:p>
          <a:p>
            <a:pPr lvl="1"/>
            <a:r>
              <a:rPr lang="en-US" sz="2400" dirty="0"/>
              <a:t>Is it valid?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16110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A4937-9703-432E-B488-B4181AAEE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an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A3069-E57C-490A-A9D8-2EBD35A85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Make sure you are with your research group</a:t>
            </a:r>
          </a:p>
          <a:p>
            <a:r>
              <a:rPr lang="en-US" sz="2800" dirty="0"/>
              <a:t>Draw a magical number</a:t>
            </a:r>
          </a:p>
        </p:txBody>
      </p:sp>
    </p:spTree>
    <p:extLst>
      <p:ext uri="{BB962C8B-B14F-4D97-AF65-F5344CB8AC3E}">
        <p14:creationId xmlns:p14="http://schemas.microsoft.com/office/powerpoint/2010/main" val="505010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A4937-9703-432E-B488-B4181AAEE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an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A3069-E57C-490A-A9D8-2EBD35A85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393" y="2194560"/>
            <a:ext cx="11344101" cy="4577542"/>
          </a:xfrm>
        </p:spPr>
        <p:txBody>
          <a:bodyPr>
            <a:normAutofit/>
          </a:bodyPr>
          <a:lstStyle/>
          <a:p>
            <a:pPr lvl="0">
              <a:buFont typeface="+mj-lt"/>
              <a:buAutoNum type="arabicPeriod"/>
            </a:pPr>
            <a:r>
              <a:rPr lang="en-US" sz="2100" dirty="0"/>
              <a:t>Peeing on a jelly fish sting alleviates the pain</a:t>
            </a:r>
          </a:p>
          <a:p>
            <a:pPr lvl="0">
              <a:buFont typeface="+mj-lt"/>
              <a:buAutoNum type="arabicPeriod"/>
            </a:pPr>
            <a:r>
              <a:rPr lang="en-US" sz="2100" dirty="0"/>
              <a:t>If you cross your eyes for too long, they will get stuck that way</a:t>
            </a:r>
          </a:p>
          <a:p>
            <a:pPr lvl="0">
              <a:buFont typeface="+mj-lt"/>
              <a:buAutoNum type="arabicPeriod"/>
            </a:pPr>
            <a:r>
              <a:rPr lang="en-US" sz="2100" dirty="0"/>
              <a:t>Bees are only attracted to the color yellow</a:t>
            </a:r>
          </a:p>
          <a:p>
            <a:pPr lvl="0">
              <a:buFont typeface="+mj-lt"/>
              <a:buAutoNum type="arabicPeriod"/>
            </a:pPr>
            <a:r>
              <a:rPr lang="en-US" sz="2100" dirty="0"/>
              <a:t>Bulls hate the color red</a:t>
            </a:r>
          </a:p>
          <a:p>
            <a:pPr lvl="0">
              <a:buFont typeface="+mj-lt"/>
              <a:buAutoNum type="arabicPeriod"/>
            </a:pPr>
            <a:r>
              <a:rPr lang="en-US" sz="2100" dirty="0"/>
              <a:t>If you pull out a grey hair two more will appear in its place</a:t>
            </a:r>
          </a:p>
          <a:p>
            <a:pPr lvl="0">
              <a:buFont typeface="+mj-lt"/>
              <a:buAutoNum type="arabicPeriod"/>
            </a:pPr>
            <a:r>
              <a:rPr lang="en-US" sz="2100" dirty="0"/>
              <a:t>Sitting too close to the television screen will make you go blind</a:t>
            </a:r>
          </a:p>
          <a:p>
            <a:pPr lvl="0">
              <a:buFont typeface="+mj-lt"/>
              <a:buAutoNum type="arabicPeriod"/>
            </a:pPr>
            <a:r>
              <a:rPr lang="en-US" sz="2100" dirty="0"/>
              <a:t>White wine with remove a red wine stain</a:t>
            </a:r>
          </a:p>
          <a:p>
            <a:pPr lvl="0">
              <a:buFont typeface="+mj-lt"/>
              <a:buAutoNum type="arabicPeriod"/>
            </a:pPr>
            <a:r>
              <a:rPr lang="en-US" sz="2100" dirty="0"/>
              <a:t>Eating chocolate causes acne</a:t>
            </a:r>
          </a:p>
          <a:p>
            <a:pPr lvl="0">
              <a:buFont typeface="+mj-lt"/>
              <a:buAutoNum type="arabicPeriod"/>
            </a:pPr>
            <a:r>
              <a:rPr lang="en-US" sz="2100" dirty="0"/>
              <a:t>Cracking your knuckles will give you arthritis</a:t>
            </a:r>
          </a:p>
          <a:p>
            <a:pPr lvl="0">
              <a:buFont typeface="+mj-lt"/>
              <a:buAutoNum type="arabicPeriod"/>
            </a:pPr>
            <a:r>
              <a:rPr lang="en-US" sz="2100" dirty="0"/>
              <a:t>Spilling salt brings bad luck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164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988B6-FB11-4BC5-8975-9D20332F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an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A8B35-87A9-4E9B-AA5F-4FFDDFFF1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Define your independent and dependent variables</a:t>
            </a:r>
          </a:p>
          <a:p>
            <a:r>
              <a:rPr lang="en-US" sz="2800" dirty="0"/>
              <a:t>How will you measure these variables? (operationalize)</a:t>
            </a:r>
          </a:p>
          <a:p>
            <a:r>
              <a:rPr lang="en-US" sz="2800" dirty="0"/>
              <a:t>What is your hypothesis?</a:t>
            </a:r>
          </a:p>
          <a:p>
            <a:r>
              <a:rPr lang="en-US" sz="2800" dirty="0"/>
              <a:t>How would you test this experimentally? (pretend ethics don’t matter)</a:t>
            </a:r>
          </a:p>
        </p:txBody>
      </p:sp>
    </p:spTree>
    <p:extLst>
      <p:ext uri="{BB962C8B-B14F-4D97-AF65-F5344CB8AC3E}">
        <p14:creationId xmlns:p14="http://schemas.microsoft.com/office/powerpoint/2010/main" val="3457542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B5668-7A47-4662-87F4-A871A136E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we doing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F20C4-D79D-44CD-94FB-71C0D19A3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Talking about annotated bibliographies</a:t>
            </a:r>
          </a:p>
          <a:p>
            <a:r>
              <a:rPr lang="en-US" sz="3200" dirty="0"/>
              <a:t>APA format brief review</a:t>
            </a:r>
          </a:p>
          <a:p>
            <a:r>
              <a:rPr lang="en-US" sz="3200" dirty="0"/>
              <a:t>Brief intro to measures and methods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2353F0-BDE9-49EB-8DCD-FEE429D69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061" y="4066834"/>
            <a:ext cx="5115878" cy="239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53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78769-463E-4A09-9736-0EA9559B4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you leave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66D2-560C-4E6E-8A15-A92B89439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Do you know which article you will present in class?</a:t>
            </a:r>
          </a:p>
          <a:p>
            <a:r>
              <a:rPr lang="en-US" sz="2800" dirty="0"/>
              <a:t>Do you have any further questions on the annotated bibliography?</a:t>
            </a:r>
          </a:p>
          <a:p>
            <a:r>
              <a:rPr lang="en-US" sz="2800" dirty="0"/>
              <a:t>Do you have any questions about APA format?</a:t>
            </a:r>
          </a:p>
        </p:txBody>
      </p:sp>
    </p:spTree>
    <p:extLst>
      <p:ext uri="{BB962C8B-B14F-4D97-AF65-F5344CB8AC3E}">
        <p14:creationId xmlns:p14="http://schemas.microsoft.com/office/powerpoint/2010/main" val="1830725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DD205-6B00-4538-923D-9D771E195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we doing an annotated bibliography?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F863D-7602-471F-97B2-93BA06132D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Because you have to</a:t>
            </a:r>
          </a:p>
        </p:txBody>
      </p:sp>
    </p:spTree>
    <p:extLst>
      <p:ext uri="{BB962C8B-B14F-4D97-AF65-F5344CB8AC3E}">
        <p14:creationId xmlns:p14="http://schemas.microsoft.com/office/powerpoint/2010/main" val="297282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3BABE-A4EE-4849-BBC2-41188D48E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04" y="88808"/>
            <a:ext cx="8610600" cy="1293028"/>
          </a:xfrm>
        </p:spPr>
        <p:txBody>
          <a:bodyPr/>
          <a:lstStyle/>
          <a:p>
            <a:pPr algn="l"/>
            <a:r>
              <a:rPr lang="en-US" dirty="0"/>
              <a:t>PSYCINFO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96D1BE-F3C1-44A3-AEF0-CCB311283F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90289" y="905919"/>
            <a:ext cx="9047263" cy="578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80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9855555-EFA7-4122-8C71-5E5C78E18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01497" y="357327"/>
            <a:ext cx="9789005" cy="614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33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FB502-7C6B-4C42-92B0-090F574E7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Stuff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B928397-C815-42DF-8DF1-C36304C7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3925"/>
            <a:ext cx="10820400" cy="402431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Times new roman, 12 </a:t>
            </a:r>
            <a:r>
              <a:rPr lang="en-US" sz="2800" dirty="0" err="1"/>
              <a:t>pt</a:t>
            </a:r>
            <a:r>
              <a:rPr lang="en-US" sz="2800" dirty="0"/>
              <a:t> font</a:t>
            </a:r>
          </a:p>
          <a:p>
            <a:r>
              <a:rPr lang="en-US" sz="2800" dirty="0"/>
              <a:t>Double spaced (no extra line spacing)</a:t>
            </a:r>
          </a:p>
          <a:p>
            <a:r>
              <a:rPr lang="en-US" sz="2800" dirty="0"/>
              <a:t>Running head and page number on each page</a:t>
            </a:r>
          </a:p>
          <a:p>
            <a:r>
              <a:rPr lang="en-US" sz="2800" dirty="0"/>
              <a:t>NEVER say “proved,” in science, we find “support” for a hypothesis or theory</a:t>
            </a:r>
          </a:p>
          <a:p>
            <a:r>
              <a:rPr lang="en-US" sz="2800" dirty="0"/>
              <a:t>Scientific prose writing style</a:t>
            </a:r>
          </a:p>
          <a:p>
            <a:pPr lvl="1"/>
            <a:r>
              <a:rPr lang="en-US" sz="2600" dirty="0"/>
              <a:t>Avoid being too wordy</a:t>
            </a:r>
          </a:p>
          <a:p>
            <a:pPr lvl="1"/>
            <a:r>
              <a:rPr lang="en-US" sz="2600" dirty="0"/>
              <a:t>Judge other literature professionally</a:t>
            </a:r>
          </a:p>
          <a:p>
            <a:pPr lvl="1"/>
            <a:r>
              <a:rPr lang="en-US" sz="2600" dirty="0"/>
              <a:t>Avoid redundancy </a:t>
            </a:r>
          </a:p>
          <a:p>
            <a:pPr lvl="1"/>
            <a:r>
              <a:rPr lang="en-US" sz="2600" dirty="0"/>
              <a:t>Define initialisms and abbreviations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0785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FB502-7C6B-4C42-92B0-090F574E7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Citations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B928397-C815-42DF-8DF1-C36304C7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3925"/>
            <a:ext cx="10820400" cy="4024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cap="none" dirty="0"/>
              <a:t>Last, F. M., Last2, F. M., &amp; Last3, F. M. (Year). Article title. </a:t>
            </a:r>
            <a:r>
              <a:rPr lang="en-US" sz="2800" i="1" cap="none" dirty="0"/>
              <a:t>Italicized</a:t>
            </a:r>
            <a:r>
              <a:rPr lang="en-US" sz="2800" cap="none" dirty="0"/>
              <a:t> </a:t>
            </a:r>
            <a:r>
              <a:rPr lang="en-US" sz="2800" i="1" cap="none" dirty="0"/>
              <a:t>Journal Title, volume </a:t>
            </a:r>
            <a:r>
              <a:rPr lang="en-US" sz="2800" cap="none" dirty="0"/>
              <a:t>number, page numbers. </a:t>
            </a:r>
            <a:r>
              <a:rPr lang="en-US" sz="2800" cap="none" dirty="0" err="1"/>
              <a:t>doi</a:t>
            </a:r>
            <a:r>
              <a:rPr lang="en-US" sz="2800" cap="none" dirty="0"/>
              <a:t>: 10.blahblahblah</a:t>
            </a:r>
          </a:p>
          <a:p>
            <a:pPr marL="0" indent="0">
              <a:buNone/>
            </a:pPr>
            <a:endParaRPr lang="en-US" sz="2800" cap="none" dirty="0"/>
          </a:p>
          <a:p>
            <a:r>
              <a:rPr lang="en-US" sz="2800" dirty="0"/>
              <a:t>Hanging indents!!!!</a:t>
            </a:r>
          </a:p>
        </p:txBody>
      </p:sp>
    </p:spTree>
    <p:extLst>
      <p:ext uri="{BB962C8B-B14F-4D97-AF65-F5344CB8AC3E}">
        <p14:creationId xmlns:p14="http://schemas.microsoft.com/office/powerpoint/2010/main" val="2344430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84F1622-F133-4C39-A178-9AE077529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DA785FA-C071-43A3-A397-53F110441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654D573-EC63-4874-BAA1-1F203B95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22C094-63FF-40C1-94B0-F4CE4D64A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Annotated bibliography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B4B49E-C6F7-414F-9662-F2F62E093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364573"/>
            <a:ext cx="3977639" cy="3854112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Citation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Purpose of the study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Hypotheses of the study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Methodology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Major findings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Strengths, weaknesses, or biases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Relevance to your own topic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A12F4E9-84E5-4240-BCC8-3370ACA791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70884" y="972380"/>
            <a:ext cx="5284201" cy="498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56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DD205-6B00-4538-923D-9D771E195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030068-660C-41C7-9F8D-1D4B4C7ACF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6068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702</Words>
  <Application>Microsoft Office PowerPoint</Application>
  <PresentationFormat>Widescreen</PresentationFormat>
  <Paragraphs>107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Century Gothic</vt:lpstr>
      <vt:lpstr>Vapor Trail</vt:lpstr>
      <vt:lpstr>Annotated Bibliographies etc.</vt:lpstr>
      <vt:lpstr>What are we doing today</vt:lpstr>
      <vt:lpstr>Why are we doing an annotated bibliography?</vt:lpstr>
      <vt:lpstr>PSYCINFO</vt:lpstr>
      <vt:lpstr>PowerPoint Presentation</vt:lpstr>
      <vt:lpstr>APA Stuff</vt:lpstr>
      <vt:lpstr>Citations</vt:lpstr>
      <vt:lpstr>Annotated bibliography</vt:lpstr>
      <vt:lpstr>Questions?</vt:lpstr>
      <vt:lpstr>Attendance question</vt:lpstr>
      <vt:lpstr>Hypothesis</vt:lpstr>
      <vt:lpstr>Methodology and Measures</vt:lpstr>
      <vt:lpstr>Method</vt:lpstr>
      <vt:lpstr>Method</vt:lpstr>
      <vt:lpstr>Measures</vt:lpstr>
      <vt:lpstr>Measures</vt:lpstr>
      <vt:lpstr>Design an experiment</vt:lpstr>
      <vt:lpstr>Design an experiment</vt:lpstr>
      <vt:lpstr>Design an experiment</vt:lpstr>
      <vt:lpstr>Before you leave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Annotated Bibliographies etc.</dc:title>
  <dc:creator>Andrea Riederer</dc:creator>
  <cp:lastModifiedBy>Andrea Riederer</cp:lastModifiedBy>
  <cp:revision>1</cp:revision>
  <dcterms:created xsi:type="dcterms:W3CDTF">2020-01-29T16:46:46Z</dcterms:created>
  <dcterms:modified xsi:type="dcterms:W3CDTF">2020-04-28T19:07:22Z</dcterms:modified>
</cp:coreProperties>
</file>